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1" r:id="rId4"/>
    <p:sldId id="265" r:id="rId5"/>
    <p:sldId id="267" r:id="rId6"/>
    <p:sldId id="270" r:id="rId7"/>
    <p:sldId id="266" r:id="rId8"/>
    <p:sldId id="258" r:id="rId9"/>
    <p:sldId id="262" r:id="rId10"/>
    <p:sldId id="274" r:id="rId11"/>
    <p:sldId id="269" r:id="rId12"/>
    <p:sldId id="276" r:id="rId13"/>
    <p:sldId id="271" r:id="rId14"/>
    <p:sldId id="273" r:id="rId15"/>
    <p:sldId id="275" r:id="rId16"/>
    <p:sldId id="259" r:id="rId17"/>
    <p:sldId id="279" r:id="rId18"/>
    <p:sldId id="284" r:id="rId19"/>
    <p:sldId id="272" r:id="rId20"/>
    <p:sldId id="280" r:id="rId21"/>
    <p:sldId id="257" r:id="rId22"/>
    <p:sldId id="277" r:id="rId23"/>
    <p:sldId id="278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C6BF0D8-2073-4B99-B48C-A88F58B8DD7F}">
          <p14:sldIdLst>
            <p14:sldId id="256"/>
            <p14:sldId id="268"/>
            <p14:sldId id="261"/>
            <p14:sldId id="265"/>
            <p14:sldId id="267"/>
            <p14:sldId id="270"/>
          </p14:sldIdLst>
        </p14:section>
        <p14:section name="Operator" id="{73D9B73A-98CD-4E89-9C3B-2F33E117EFD2}">
          <p14:sldIdLst>
            <p14:sldId id="266"/>
            <p14:sldId id="258"/>
            <p14:sldId id="262"/>
            <p14:sldId id="274"/>
            <p14:sldId id="269"/>
            <p14:sldId id="276"/>
          </p14:sldIdLst>
        </p14:section>
        <p14:section name="Memory" id="{4E3D6F58-6F94-43F7-B7F3-F3B4CE87C6ED}">
          <p14:sldIdLst>
            <p14:sldId id="271"/>
            <p14:sldId id="273"/>
            <p14:sldId id="275"/>
          </p14:sldIdLst>
        </p14:section>
        <p14:section name="NUMA" id="{D15DB375-6690-4E6E-B1CA-7134F7AB352F}">
          <p14:sldIdLst>
            <p14:sldId id="259"/>
            <p14:sldId id="279"/>
            <p14:sldId id="284"/>
            <p14:sldId id="272"/>
          </p14:sldIdLst>
        </p14:section>
        <p14:section name="Summary" id="{E51C24C5-8C7D-44CF-A7E8-7E5758A29C6B}">
          <p14:sldIdLst>
            <p14:sldId id="280"/>
            <p14:sldId id="257"/>
            <p14:sldId id="277"/>
            <p14:sldId id="278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7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E0334-7C81-B8D0-3911-BB53C09C7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1CF8D7-4C6F-03D1-25A9-6B7C08733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16C23E-039F-32A5-DA51-16A297AF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0B5B7-7146-2FE0-2A43-FF7E238D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C0BB63-E499-9B61-B68B-679CCA08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68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46E2A9-B31C-D2C3-1324-8339BBC5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4D3E35-6895-364C-AF3C-F1F692612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CED4D4-26D7-4811-1354-BDF61ABC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190987-8200-645A-662E-888207D0D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55CEE7-367E-E256-443A-7FB5E11A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5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0300B9-E64C-9382-13D6-DBA36D287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1457E5-FE46-3362-70F2-C6BE0B097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BB2B5A-38B8-F510-1343-1F5FCB64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660DC7-983B-828A-5702-ADF5CD52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0C8B6-92AE-8563-3241-03D2D8F7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26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5CC69-FB57-9661-C47B-DFD2F1EF4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851A1-4CED-E9CE-82C0-F372BF66F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0689B-B7B7-BC1A-E7B3-9FA2A3CC7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B19C6B-2CD7-36D7-63E5-AE1B78E5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7D1197-10E6-CC9A-C985-59B27876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8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B3244-5F1E-AAA0-C2FA-9BC4E079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46A542-01BA-0AD2-1745-CB92DFD28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E41C9-7DE4-968B-7E65-BC5304A7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3F1E6-3830-E981-7FDB-B3E76A7E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7DE59F-B568-55CE-3CDE-5EC014C3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2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2D80C-CF9A-B62F-037D-9DB05807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38BFE-E892-1695-B524-9BC789F1D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281BF1-21AE-735D-BCDE-656EF8547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F76471-1FB5-9A50-EC67-6C4FD0FF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1DE914-C97F-2B13-DB0B-C8B02FE4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9BA064-ADF6-CF7D-17A1-6766B9C3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69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9ED7E-2E25-BC20-AC09-33E538CF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D1EF52-E84A-0D00-E5BD-1CC93187C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EE10D5-E409-ED11-3177-7D8135727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3F313E-7D39-6EAF-7622-5A80F1663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CE0B0B-45FC-C645-FC63-99205E91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7C7A6E-DA15-237D-7B6A-73BBCBC57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801BCEB-C7A9-2630-5A10-4EA8F7DC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3374D8-5625-A9CA-016D-C2AE2112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59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FB866-EF58-5A08-DFE5-E168429F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85184C-463E-639D-CD1A-A57C86A1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2A57DB-3F46-433A-2537-8289A520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4C72B6-2A76-680B-4FF2-C5E32096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06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A25924-9D5A-7AE2-3104-B99D1DBF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3710CE-2257-7E1B-88DC-ACB92EC1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443BB4-CC24-F933-23F7-96C269CC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5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A5D7F-ED73-BAF6-DA0D-9813A947C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789509-4777-C54A-374C-7A45E109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87525F-1245-39BA-6190-98A49B24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AF284F-F8F6-1AEE-D052-5D35DFF1B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0AE7CB-F6D4-1F65-6DA5-C305E194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B83917-43A7-9F10-0933-740BA4A6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2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52798-B655-1424-6215-10D135B6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C25A29-90FD-208F-2160-F2FEDEB2E0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E0A78E-5FFB-E822-C846-BE58C92D9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3C3807-66C8-FDB6-ACAC-ABC90BE7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54C347-0A82-5DF1-D5CA-CB94E846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7FB863-169E-E349-499A-67E24C5E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6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C4A46C-3FB8-FC67-AA00-6DFD8830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E3A3A4-B9B4-2F82-8487-DA3743D20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1FD70-6BB3-4989-6D56-08986D221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686DDE-2A9C-4F47-ABC8-8307655A202E}" type="datetimeFigureOut">
              <a:rPr lang="zh-CN" altLang="en-US" smtClean="0"/>
              <a:t>2025/5/13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3EE780-E25E-A8C4-1226-1DC8576ED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5EDA7-2F80-4D02-C3CF-E3ADA1206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6F136D-B2A2-439D-A832-0D185352C7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94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slide" Target="slide13.xml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80.png"/><Relationship Id="rId5" Type="http://schemas.openxmlformats.org/officeDocument/2006/relationships/image" Target="../media/image7.png"/><Relationship Id="rId10" Type="http://schemas.openxmlformats.org/officeDocument/2006/relationships/slide" Target="slide16.xml"/><Relationship Id="rId4" Type="http://schemas.openxmlformats.org/officeDocument/2006/relationships/slide" Target="slide7.xml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11.09317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6.xml"/><Relationship Id="rId5" Type="http://schemas.openxmlformats.org/officeDocument/2006/relationships/slide" Target="slide7.xml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70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558CD-1536-AE93-6C04-FCE6BA10F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4766"/>
            <a:ext cx="9144000" cy="2387600"/>
          </a:xfrm>
        </p:spPr>
        <p:txBody>
          <a:bodyPr/>
          <a:lstStyle/>
          <a:p>
            <a:r>
              <a:rPr lang="en-US" altLang="zh-CN" b="1" dirty="0"/>
              <a:t>Summary on </a:t>
            </a:r>
            <a:r>
              <a:rPr lang="en-US" altLang="zh-CN" b="1" dirty="0" err="1"/>
              <a:t>Pytorch</a:t>
            </a:r>
            <a:r>
              <a:rPr lang="en-US" altLang="zh-CN" b="1" dirty="0"/>
              <a:t> OpenMP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08B149-D690-9676-9815-D5CC7F843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9434"/>
            <a:ext cx="9144000" cy="1655762"/>
          </a:xfrm>
        </p:spPr>
        <p:txBody>
          <a:bodyPr/>
          <a:lstStyle/>
          <a:p>
            <a:r>
              <a:rPr lang="en-US" altLang="zh-CN" dirty="0" err="1"/>
              <a:t>Haibin</a:t>
            </a:r>
            <a:r>
              <a:rPr lang="en-US" altLang="zh-CN" dirty="0"/>
              <a:t> &amp; Wenyi</a:t>
            </a:r>
          </a:p>
          <a:p>
            <a:r>
              <a:rPr lang="en-US" altLang="zh-CN" dirty="0"/>
              <a:t>3.24 – 5.12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38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A5BBB4-43F5-8920-3BBC-EFA48F4F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2" y="0"/>
            <a:ext cx="1013100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3BFD93-13AB-DB04-A596-F2DE5E40F472}"/>
              </a:ext>
            </a:extLst>
          </p:cNvPr>
          <p:cNvSpPr txBox="1"/>
          <p:nvPr/>
        </p:nvSpPr>
        <p:spPr>
          <a:xfrm>
            <a:off x="10096709" y="2761247"/>
            <a:ext cx="1858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A better version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47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CD45219-853A-F576-484F-C82C026E2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21" y="956424"/>
            <a:ext cx="11323720" cy="53879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E9A3BA-89EF-2C11-C221-07D6BB59E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421" y="154443"/>
            <a:ext cx="8251658" cy="801981"/>
          </a:xfrm>
        </p:spPr>
        <p:txBody>
          <a:bodyPr>
            <a:normAutofit/>
          </a:bodyPr>
          <a:lstStyle/>
          <a:p>
            <a:r>
              <a:rPr lang="en-US" altLang="zh-CN" dirty="0"/>
              <a:t>OpenMP is </a:t>
            </a:r>
            <a:r>
              <a:rPr lang="en-US" altLang="zh-CN" b="1" dirty="0">
                <a:solidFill>
                  <a:srgbClr val="FF0000"/>
                </a:solidFill>
              </a:rPr>
              <a:t>waiting for new job!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31A83A-AD41-0454-5CF9-FE5BE6578D75}"/>
              </a:ext>
            </a:extLst>
          </p:cNvPr>
          <p:cNvSpPr txBox="1"/>
          <p:nvPr/>
        </p:nvSpPr>
        <p:spPr>
          <a:xfrm>
            <a:off x="1046747" y="6498934"/>
            <a:ext cx="10307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GNU Software Stack Analysis </a:t>
            </a:r>
            <a:r>
              <a:rPr lang="zh-CN" altLang="en-US" sz="1400" dirty="0"/>
              <a:t>https://www.notion.so/GNU-GCC-OpenMP-Analysis-1f15ab55420e802bb833f852ebd39303?pvs=4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309B2F9-783F-A067-FF4D-C58BA604C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505" y="4471722"/>
            <a:ext cx="2504574" cy="19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7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5718A-4BB7-9CF4-81B8-A1F308B7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121" y="365125"/>
            <a:ext cx="10578679" cy="1325563"/>
          </a:xfrm>
        </p:spPr>
        <p:txBody>
          <a:bodyPr/>
          <a:lstStyle/>
          <a:p>
            <a:r>
              <a:rPr lang="en-US" altLang="zh-CN" b="1" dirty="0"/>
              <a:t>Conclusion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A18A6-0A68-32EE-9A08-BC6F64BA9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We need </a:t>
            </a:r>
            <a:r>
              <a:rPr lang="en-US" altLang="zh-CN" b="1" dirty="0">
                <a:solidFill>
                  <a:srgbClr val="FF0000"/>
                </a:solidFill>
              </a:rPr>
              <a:t>Operator fusion </a:t>
            </a:r>
            <a:r>
              <a:rPr lang="en-US" altLang="zh-CN" b="1" dirty="0"/>
              <a:t>in intel-</a:t>
            </a:r>
            <a:r>
              <a:rPr lang="en-US" altLang="zh-CN" b="1" dirty="0" err="1"/>
              <a:t>pytorch</a:t>
            </a:r>
            <a:r>
              <a:rPr lang="en-US" altLang="zh-CN" b="1" dirty="0"/>
              <a:t>-extension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70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598DC-BBB9-18A9-6C34-B3926F0F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83" y="175887"/>
            <a:ext cx="8155405" cy="854493"/>
          </a:xfrm>
        </p:spPr>
        <p:txBody>
          <a:bodyPr/>
          <a:lstStyle/>
          <a:p>
            <a:r>
              <a:rPr lang="en-US" altLang="zh-CN" b="1" dirty="0"/>
              <a:t>All data are read from 1 Package</a:t>
            </a:r>
            <a:endParaRPr lang="zh-CN" altLang="en-US" b="1" dirty="0"/>
          </a:p>
        </p:txBody>
      </p:sp>
      <p:pic>
        <p:nvPicPr>
          <p:cNvPr id="9" name="图片 8" descr="表格&#10;&#10;AI 生成的内容可能不正确。">
            <a:extLst>
              <a:ext uri="{FF2B5EF4-FFF2-40B4-BE49-F238E27FC236}">
                <a16:creationId xmlns:a16="http://schemas.microsoft.com/office/drawing/2014/main" id="{9AA7C145-E3CE-1636-FF80-F7E963C06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3" y="1325908"/>
            <a:ext cx="7646070" cy="5357476"/>
          </a:xfrm>
          <a:prstGeom prst="rect">
            <a:avLst/>
          </a:prstGeom>
        </p:spPr>
      </p:pic>
      <p:pic>
        <p:nvPicPr>
          <p:cNvPr id="6" name="内容占位符 5" descr="图片包含 图示&#10;&#10;AI 生成的内容可能不正确。">
            <a:extLst>
              <a:ext uri="{FF2B5EF4-FFF2-40B4-BE49-F238E27FC236}">
                <a16:creationId xmlns:a16="http://schemas.microsoft.com/office/drawing/2014/main" id="{20688BE8-5EF0-63BB-89E4-7EB87D9CF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23"/>
          <a:stretch/>
        </p:blipFill>
        <p:spPr bwMode="auto">
          <a:xfrm>
            <a:off x="7670131" y="3324386"/>
            <a:ext cx="4521869" cy="27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36A6554-6856-38FD-B8D3-7CB88D62BD10}"/>
              </a:ext>
            </a:extLst>
          </p:cNvPr>
          <p:cNvSpPr/>
          <p:nvPr/>
        </p:nvSpPr>
        <p:spPr>
          <a:xfrm>
            <a:off x="282742" y="2664995"/>
            <a:ext cx="6581274" cy="306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6589FE-673A-A533-4557-50688828677B}"/>
              </a:ext>
            </a:extLst>
          </p:cNvPr>
          <p:cNvSpPr txBox="1"/>
          <p:nvPr/>
        </p:nvSpPr>
        <p:spPr>
          <a:xfrm>
            <a:off x="8117807" y="2593167"/>
            <a:ext cx="156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Read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0CB6FF76-9177-2DDC-EE2F-142A4BC1CA8F}"/>
              </a:ext>
            </a:extLst>
          </p:cNvPr>
          <p:cNvSpPr/>
          <p:nvPr/>
        </p:nvSpPr>
        <p:spPr>
          <a:xfrm>
            <a:off x="6968791" y="2602283"/>
            <a:ext cx="1149016" cy="35073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2AAFC8-F39B-2664-851F-D24EBE0ED1E4}"/>
              </a:ext>
            </a:extLst>
          </p:cNvPr>
          <p:cNvSpPr txBox="1"/>
          <p:nvPr/>
        </p:nvSpPr>
        <p:spPr>
          <a:xfrm>
            <a:off x="8519275" y="1029749"/>
            <a:ext cx="2440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Llama-3.2-1B</a:t>
            </a:r>
          </a:p>
          <a:p>
            <a:r>
              <a:rPr lang="en-US" altLang="zh-CN" sz="2000" b="1" dirty="0"/>
              <a:t>128 token</a:t>
            </a:r>
          </a:p>
          <a:p>
            <a:r>
              <a:rPr lang="en-US" altLang="zh-CN" sz="2000" b="1" dirty="0"/>
              <a:t>180 Threads</a:t>
            </a:r>
          </a:p>
          <a:p>
            <a:r>
              <a:rPr lang="en-US" altLang="zh-CN" sz="2000" b="1" dirty="0"/>
              <a:t>GNU OpenMP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314B0D-6CFE-FD0D-C1E7-30D780C8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203" y="1029749"/>
            <a:ext cx="1763362" cy="137773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001BF38-D45F-63D2-89F7-5174797EE8B3}"/>
              </a:ext>
            </a:extLst>
          </p:cNvPr>
          <p:cNvSpPr txBox="1"/>
          <p:nvPr/>
        </p:nvSpPr>
        <p:spPr>
          <a:xfrm>
            <a:off x="8793580" y="6372407"/>
            <a:ext cx="286502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/>
              <a:t>https://www.notion.so/Pytorch-Compile-1d15ab55420e808db5d5d1126e859bf6?pvs=4</a:t>
            </a:r>
          </a:p>
        </p:txBody>
      </p:sp>
    </p:spTree>
    <p:extLst>
      <p:ext uri="{BB962C8B-B14F-4D97-AF65-F5344CB8AC3E}">
        <p14:creationId xmlns:p14="http://schemas.microsoft.com/office/powerpoint/2010/main" val="30838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图表, 折线图&#10;&#10;AI 生成的内容可能不正确。">
            <a:extLst>
              <a:ext uri="{FF2B5EF4-FFF2-40B4-BE49-F238E27FC236}">
                <a16:creationId xmlns:a16="http://schemas.microsoft.com/office/drawing/2014/main" id="{870B423C-B35F-595D-E6ED-68EEF1F3E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545" y="221044"/>
            <a:ext cx="5442463" cy="32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D195D32F-56E4-D1E3-D9CE-D6D018EE1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0" y="3573081"/>
            <a:ext cx="5355912" cy="3156940"/>
          </a:xfrm>
          <a:prstGeom prst="rect">
            <a:avLst/>
          </a:prstGeom>
        </p:spPr>
      </p:pic>
      <p:pic>
        <p:nvPicPr>
          <p:cNvPr id="11" name="图片 10" descr="图表, 树状图&#10;&#10;AI 生成的内容可能不正确。">
            <a:extLst>
              <a:ext uri="{FF2B5EF4-FFF2-40B4-BE49-F238E27FC236}">
                <a16:creationId xmlns:a16="http://schemas.microsoft.com/office/drawing/2014/main" id="{AFEA47AD-0423-49E7-F332-360DF0282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93" y="1559106"/>
            <a:ext cx="5994888" cy="51709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1B5C846-C5F7-4F1C-CA94-B0BCBE0964A0}"/>
              </a:ext>
            </a:extLst>
          </p:cNvPr>
          <p:cNvSpPr txBox="1"/>
          <p:nvPr/>
        </p:nvSpPr>
        <p:spPr>
          <a:xfrm>
            <a:off x="6104020" y="474900"/>
            <a:ext cx="5822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LLM store the model in package 7. Can’t Reduce all the memory issue. 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32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D8B70-0B50-2DDC-4581-7753BE45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Conclusion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F84567-F6F0-3382-9A74-CEC0984AE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b="1" dirty="0"/>
          </a:p>
          <a:p>
            <a:r>
              <a:rPr lang="en-US" altLang="zh-CN" b="1" dirty="0"/>
              <a:t>If we change the inference into task based, it maybe better for scheduling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2D2549-8BA9-83AC-ADA6-E0ECAD75BA52}"/>
              </a:ext>
            </a:extLst>
          </p:cNvPr>
          <p:cNvSpPr txBox="1"/>
          <p:nvPr/>
        </p:nvSpPr>
        <p:spPr>
          <a:xfrm>
            <a:off x="523373" y="6390456"/>
            <a:ext cx="1128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Mem Detail Analysis </a:t>
            </a:r>
            <a:r>
              <a:rPr lang="zh-CN" altLang="en-US" dirty="0"/>
              <a:t>https://www.notion.so/Pytorch-Compile-1d15ab55420e808db5d5d1126e859bf6?pvs=4</a:t>
            </a:r>
          </a:p>
        </p:txBody>
      </p:sp>
    </p:spTree>
    <p:extLst>
      <p:ext uri="{BB962C8B-B14F-4D97-AF65-F5344CB8AC3E}">
        <p14:creationId xmlns:p14="http://schemas.microsoft.com/office/powerpoint/2010/main" val="1070739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7CC08-944E-074D-88B6-AF67887E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5" y="317240"/>
            <a:ext cx="10515600" cy="707864"/>
          </a:xfrm>
        </p:spPr>
        <p:txBody>
          <a:bodyPr/>
          <a:lstStyle/>
          <a:p>
            <a:r>
              <a:rPr lang="en-US" altLang="zh-CN" b="1" dirty="0"/>
              <a:t>Recall</a:t>
            </a:r>
            <a:endParaRPr lang="zh-CN" altLang="en-US" b="1" dirty="0"/>
          </a:p>
        </p:txBody>
      </p:sp>
      <p:pic>
        <p:nvPicPr>
          <p:cNvPr id="10" name="图片 9" descr="图形用户界面, 表格, Excel&#10;&#10;AI 生成的内容可能不正确。">
            <a:extLst>
              <a:ext uri="{FF2B5EF4-FFF2-40B4-BE49-F238E27FC236}">
                <a16:creationId xmlns:a16="http://schemas.microsoft.com/office/drawing/2014/main" id="{6774C793-49FF-58FF-E601-0590D0A4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r="5341"/>
          <a:stretch/>
        </p:blipFill>
        <p:spPr>
          <a:xfrm>
            <a:off x="329682" y="2211171"/>
            <a:ext cx="5598368" cy="4090408"/>
          </a:xfrm>
          <a:prstGeom prst="rect">
            <a:avLst/>
          </a:prstGeom>
        </p:spPr>
      </p:pic>
      <p:pic>
        <p:nvPicPr>
          <p:cNvPr id="8" name="内容占位符 7" descr="图表&#10;&#10;AI 生成的内容可能不正确。">
            <a:extLst>
              <a:ext uri="{FF2B5EF4-FFF2-40B4-BE49-F238E27FC236}">
                <a16:creationId xmlns:a16="http://schemas.microsoft.com/office/drawing/2014/main" id="{0ACF997B-4ED2-10AB-32B4-02CA9548A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" r="7291"/>
          <a:stretch/>
        </p:blipFill>
        <p:spPr bwMode="auto">
          <a:xfrm>
            <a:off x="6276391" y="2174834"/>
            <a:ext cx="5654352" cy="41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116995-EB61-3FD8-9785-EB380F293D7B}"/>
              </a:ext>
            </a:extLst>
          </p:cNvPr>
          <p:cNvSpPr txBox="1"/>
          <p:nvPr/>
        </p:nvSpPr>
        <p:spPr>
          <a:xfrm>
            <a:off x="7994778" y="1290656"/>
            <a:ext cx="29158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/>
              <a:t>180 Threads</a:t>
            </a:r>
            <a:endParaRPr lang="en-US" altLang="zh-CN" sz="2800" b="1" dirty="0"/>
          </a:p>
          <a:p>
            <a:r>
              <a:rPr lang="en-US" altLang="zh-CN" sz="2800" b="1" dirty="0"/>
              <a:t>8 NUMA</a:t>
            </a:r>
            <a:endParaRPr lang="zh-CN" altLang="en-US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9166A8-BA72-1300-8EFE-C27A37B4D497}"/>
              </a:ext>
            </a:extLst>
          </p:cNvPr>
          <p:cNvSpPr txBox="1"/>
          <p:nvPr/>
        </p:nvSpPr>
        <p:spPr>
          <a:xfrm>
            <a:off x="1868456" y="1246572"/>
            <a:ext cx="29158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24 Threads</a:t>
            </a:r>
          </a:p>
          <a:p>
            <a:r>
              <a:rPr lang="en-US" altLang="zh-CN" sz="2800" b="1" dirty="0"/>
              <a:t>2 NUMA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0560E5-88D7-6A2C-272A-3BED2996EADD}"/>
              </a:ext>
            </a:extLst>
          </p:cNvPr>
          <p:cNvSpPr txBox="1"/>
          <p:nvPr/>
        </p:nvSpPr>
        <p:spPr>
          <a:xfrm>
            <a:off x="974558" y="6464796"/>
            <a:ext cx="10633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Compute Detail analysis </a:t>
            </a:r>
            <a:r>
              <a:rPr lang="zh-CN" altLang="en-US" dirty="0"/>
              <a:t>https://www.notion.so/Vtune-1c45ab55420e80d38676d0e8654953f4?pvs=4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DA6EE1-D6F8-DF30-BF85-4D39856610A2}"/>
              </a:ext>
            </a:extLst>
          </p:cNvPr>
          <p:cNvSpPr txBox="1"/>
          <p:nvPr/>
        </p:nvSpPr>
        <p:spPr>
          <a:xfrm>
            <a:off x="2674274" y="6961009"/>
            <a:ext cx="6097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https://www.notion.so/Pytorch-Compile-1d15ab55420e808db5d5d1126e859bf6?pvs=4</a:t>
            </a:r>
          </a:p>
        </p:txBody>
      </p:sp>
    </p:spTree>
    <p:extLst>
      <p:ext uri="{BB962C8B-B14F-4D97-AF65-F5344CB8AC3E}">
        <p14:creationId xmlns:p14="http://schemas.microsoft.com/office/powerpoint/2010/main" val="403303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0742F-54B8-C90C-332B-2A8E0CF4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Imbalance problem</a:t>
            </a:r>
            <a:endParaRPr lang="zh-CN" altLang="en-US" dirty="0"/>
          </a:p>
        </p:txBody>
      </p:sp>
      <p:pic>
        <p:nvPicPr>
          <p:cNvPr id="7" name="内容占位符 6" descr="电脑萤幕画面&#10;&#10;AI 生成的内容可能不正确。">
            <a:extLst>
              <a:ext uri="{FF2B5EF4-FFF2-40B4-BE49-F238E27FC236}">
                <a16:creationId xmlns:a16="http://schemas.microsoft.com/office/drawing/2014/main" id="{9BCC4DC9-04ED-E81D-2697-64E0A54C7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277" y="1690688"/>
            <a:ext cx="57067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图形用户界面, 图表, 树状图&#10;&#10;AI 生成的内容可能不正确。">
            <a:extLst>
              <a:ext uri="{FF2B5EF4-FFF2-40B4-BE49-F238E27FC236}">
                <a16:creationId xmlns:a16="http://schemas.microsoft.com/office/drawing/2014/main" id="{DF953555-26A1-C66A-07E4-33547C314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9"/>
          <a:stretch/>
        </p:blipFill>
        <p:spPr>
          <a:xfrm>
            <a:off x="6563227" y="1627103"/>
            <a:ext cx="5079400" cy="46562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42671F-ECA7-2E53-2D7E-60C6517C755E}"/>
              </a:ext>
            </a:extLst>
          </p:cNvPr>
          <p:cNvSpPr txBox="1"/>
          <p:nvPr/>
        </p:nvSpPr>
        <p:spPr>
          <a:xfrm>
            <a:off x="1114927" y="6440269"/>
            <a:ext cx="10453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ftrace</a:t>
            </a:r>
            <a:r>
              <a:rPr lang="en-US" altLang="zh-CN" sz="1600" b="1" dirty="0">
                <a:solidFill>
                  <a:srgbClr val="FF0000"/>
                </a:solidFill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</a:rPr>
              <a:t>ptrace</a:t>
            </a:r>
            <a:r>
              <a:rPr lang="en-US" altLang="zh-CN" sz="1600" b="1" dirty="0">
                <a:solidFill>
                  <a:srgbClr val="FF0000"/>
                </a:solidFill>
              </a:rPr>
              <a:t> analysis </a:t>
            </a:r>
            <a:r>
              <a:rPr lang="zh-CN" altLang="en-US" sz="1600" dirty="0"/>
              <a:t>https://www.notion.so/Pytorch-Compile-1d15ab55420e808db5d5d1126e859bf6?pvs=4</a:t>
            </a:r>
          </a:p>
        </p:txBody>
      </p:sp>
    </p:spTree>
    <p:extLst>
      <p:ext uri="{BB962C8B-B14F-4D97-AF65-F5344CB8AC3E}">
        <p14:creationId xmlns:p14="http://schemas.microsoft.com/office/powerpoint/2010/main" val="255732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62E0B-E161-CA97-9F04-3C16B59D7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390" y="297615"/>
            <a:ext cx="10515600" cy="1591344"/>
          </a:xfrm>
        </p:spPr>
        <p:txBody>
          <a:bodyPr/>
          <a:lstStyle/>
          <a:p>
            <a:r>
              <a:rPr lang="en-US" altLang="zh-CN" b="1" dirty="0"/>
              <a:t>It’s hard to spend 180 Core to compute a 3ms </a:t>
            </a:r>
            <a:r>
              <a:rPr lang="en-US" altLang="zh-CN" b="1" dirty="0" err="1"/>
              <a:t>Matmul</a:t>
            </a:r>
            <a:endParaRPr lang="en-US" altLang="zh-CN" b="1" dirty="0"/>
          </a:p>
          <a:p>
            <a:r>
              <a:rPr lang="en-US" altLang="zh-CN" b="1" dirty="0"/>
              <a:t>Can we make the </a:t>
            </a:r>
            <a:r>
              <a:rPr lang="en-US" altLang="zh-CN" b="1" dirty="0" err="1"/>
              <a:t>matmul</a:t>
            </a:r>
            <a:r>
              <a:rPr lang="en-US" altLang="zh-CN" b="1" dirty="0"/>
              <a:t> larger: bigger model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14BA66-F23F-9134-00C9-9F2C2ED4D395}"/>
              </a:ext>
            </a:extLst>
          </p:cNvPr>
          <p:cNvSpPr txBox="1"/>
          <p:nvPr/>
        </p:nvSpPr>
        <p:spPr>
          <a:xfrm>
            <a:off x="9017668" y="2496553"/>
            <a:ext cx="2737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Things are getting better, but it takes too much time for inference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941ED854-F814-974A-BB4D-BAF85646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084" y="4451017"/>
            <a:ext cx="2371036" cy="21093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281687-0711-1D99-1B17-99517FAF151F}"/>
              </a:ext>
            </a:extLst>
          </p:cNvPr>
          <p:cNvSpPr txBox="1"/>
          <p:nvPr/>
        </p:nvSpPr>
        <p:spPr>
          <a:xfrm>
            <a:off x="8955258" y="1515979"/>
            <a:ext cx="2470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Meta Llama 70B</a:t>
            </a:r>
          </a:p>
          <a:p>
            <a:r>
              <a:rPr lang="en-US" altLang="zh-CN" sz="2400" b="1" dirty="0"/>
              <a:t>256 token</a:t>
            </a:r>
            <a:endParaRPr lang="zh-CN" altLang="en-US" sz="2400" b="1" dirty="0"/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CA44C784-D891-6ABD-607E-B5B52F540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0" y="1467813"/>
            <a:ext cx="7968551" cy="5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0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4723E-A511-9968-4E56-C662B91B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Conclusion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ADCD3-7E84-2476-DA0C-55A840B27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We can’t scale up for 24 threads, let alone 180 threads</a:t>
            </a:r>
          </a:p>
          <a:p>
            <a:r>
              <a:rPr lang="en-US" altLang="zh-CN" b="1" dirty="0"/>
              <a:t>Using bigger model for inference cost too much 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8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1C696B-2981-5744-5371-5A9BF805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statement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563209-15D4-3E9E-B92B-9FBDAA4AA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29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63D099-9F2E-F393-B86F-4281AE1D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270D77-0FF4-072C-F9A1-691B19483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55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6E1E4-2331-32FF-8801-9E95AB25B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12" y="151391"/>
            <a:ext cx="10515600" cy="964013"/>
          </a:xfrm>
        </p:spPr>
        <p:txBody>
          <a:bodyPr/>
          <a:lstStyle/>
          <a:p>
            <a:r>
              <a:rPr lang="en-US" altLang="zh-CN" b="1" dirty="0"/>
              <a:t>Summary of what we have done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2EEF38-A417-E1EA-3FA3-9DCD1EA17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743" y="1170766"/>
            <a:ext cx="8538118" cy="5535843"/>
          </a:xfrm>
        </p:spPr>
      </p:pic>
    </p:spTree>
    <p:extLst>
      <p:ext uri="{BB962C8B-B14F-4D97-AF65-F5344CB8AC3E}">
        <p14:creationId xmlns:p14="http://schemas.microsoft.com/office/powerpoint/2010/main" val="4014233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8416E-8726-EA22-9F01-FB5DA1FAC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432704-21C0-C734-E9DF-F1CA7B8F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bottlenecks for </a:t>
            </a:r>
            <a:r>
              <a:rPr lang="en-US" altLang="zh-CN" b="1" dirty="0"/>
              <a:t>8-NUMA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2EE140-0D54-D88D-74F2-DADF1FEA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72078"/>
            <a:ext cx="11049000" cy="4351338"/>
          </a:xfrm>
        </p:spPr>
        <p:txBody>
          <a:bodyPr/>
          <a:lstStyle/>
          <a:p>
            <a:r>
              <a:rPr lang="en-US" altLang="zh-CN" dirty="0"/>
              <a:t>1. Operators -&gt; </a:t>
            </a:r>
            <a:r>
              <a:rPr lang="en-US" altLang="zh-CN" b="1" dirty="0"/>
              <a:t>intel extension operator fusion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2. Memory issue from NUMA -&gt; X-Queue load balance may work</a:t>
            </a:r>
          </a:p>
          <a:p>
            <a:r>
              <a:rPr lang="en-US" altLang="zh-CN" dirty="0"/>
              <a:t>3. Many Cores for 3ms </a:t>
            </a:r>
            <a:r>
              <a:rPr lang="en-US" altLang="zh-CN" dirty="0" err="1"/>
              <a:t>Matmul</a:t>
            </a:r>
            <a:r>
              <a:rPr lang="en-US" altLang="zh-CN" dirty="0"/>
              <a:t> -&gt; </a:t>
            </a:r>
            <a:r>
              <a:rPr lang="en-US" altLang="zh-CN" b="1" dirty="0"/>
              <a:t>? Hard to scale or change bigger Llama model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594D6C-8E51-7305-73A9-C9338CB7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82" y="4234103"/>
            <a:ext cx="2328112" cy="476803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节缩放定位 9">
                <a:extLst>
                  <a:ext uri="{FF2B5EF4-FFF2-40B4-BE49-F238E27FC236}">
                    <a16:creationId xmlns:a16="http://schemas.microsoft.com/office/drawing/2014/main" id="{1A7A4970-01A3-E07B-78F6-35CFF3E3F0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4238" y="477837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3D9B73A-98CD-4E89-9C3B-2F33E117EFD2}">
                    <psez:zmPr id="{084067AF-F2BA-40AA-BA16-1B3AF9484EA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节缩放定位 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A7A4970-01A3-E07B-78F6-35CFF3E3F0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238" y="477837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节缩放定位 11">
                <a:extLst>
                  <a:ext uri="{FF2B5EF4-FFF2-40B4-BE49-F238E27FC236}">
                    <a16:creationId xmlns:a16="http://schemas.microsoft.com/office/drawing/2014/main" id="{C79087BE-54C9-02B6-3D8D-9E86390C66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84957" y="482536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E3D6F58-6F94-43F7-B7F3-F3B4CE87C6ED}">
                    <psez:zmPr id="{E842BCA3-EF15-4A72-BD06-10C787DAA98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节缩放定位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79087BE-54C9-02B6-3D8D-9E86390C66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4957" y="48253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节缩放定位 13">
                <a:extLst>
                  <a:ext uri="{FF2B5EF4-FFF2-40B4-BE49-F238E27FC236}">
                    <a16:creationId xmlns:a16="http://schemas.microsoft.com/office/drawing/2014/main" id="{058391E0-D19C-8D4B-68B8-63F975D699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27258" y="488592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15DB375-6690-4E6E-B1CA-7134F7AB352F}">
                    <psez:zmPr id="{53E038FD-CDC1-463F-BECE-0AED2C8E219A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节缩放定位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58391E0-D19C-8D4B-68B8-63F975D699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7258" y="488592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800677BB-6819-0CBB-2052-39B44F33D6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4545" y="4227337"/>
            <a:ext cx="2477320" cy="4835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FB13681-74DA-CB02-26A9-ACFCA862EB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2597" y="4239228"/>
            <a:ext cx="2477321" cy="51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6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11D28-53D1-80D8-4B09-DC54A5CA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18" y="357281"/>
            <a:ext cx="10515600" cy="1012458"/>
          </a:xfrm>
        </p:spPr>
        <p:txBody>
          <a:bodyPr/>
          <a:lstStyle/>
          <a:p>
            <a:r>
              <a:rPr lang="en-US" altLang="zh-CN" dirty="0"/>
              <a:t>For memory optimization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132F61-15F2-26FD-A413-4308A899D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676"/>
            <a:ext cx="10515600" cy="4750788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en-US" altLang="zh-CN" b="1" dirty="0"/>
              <a:t>how much space we will have?</a:t>
            </a:r>
          </a:p>
          <a:p>
            <a:pPr lvl="1"/>
            <a:r>
              <a:rPr lang="pt-BR" altLang="zh-CN" b="0" i="0" dirty="0">
                <a:solidFill>
                  <a:srgbClr val="1D1C1D"/>
                </a:solidFill>
                <a:effectLst/>
                <a:latin typeface="NotoSansSC"/>
              </a:rPr>
              <a:t>NUMA7 </a:t>
            </a:r>
            <a:r>
              <a:rPr lang="en-US" altLang="zh-CN" dirty="0">
                <a:solidFill>
                  <a:srgbClr val="1D1C1D"/>
                </a:solidFill>
                <a:latin typeface="NotoSansSC"/>
              </a:rPr>
              <a:t>min</a:t>
            </a:r>
            <a:r>
              <a:rPr lang="zh-CN" altLang="en-US" dirty="0">
                <a:solidFill>
                  <a:srgbClr val="1D1C1D"/>
                </a:solidFill>
                <a:latin typeface="NotoSansSC"/>
              </a:rPr>
              <a:t> </a:t>
            </a:r>
            <a:r>
              <a:rPr lang="en-US" altLang="zh-CN" dirty="0">
                <a:solidFill>
                  <a:srgbClr val="1D1C1D"/>
                </a:solidFill>
                <a:latin typeface="NotoSansSC"/>
              </a:rPr>
              <a:t>runtime</a:t>
            </a:r>
            <a:r>
              <a:rPr lang="zh-CN" altLang="en-US" dirty="0">
                <a:solidFill>
                  <a:srgbClr val="1D1C1D"/>
                </a:solidFill>
                <a:latin typeface="NotoSansSC"/>
              </a:rPr>
              <a:t> </a:t>
            </a:r>
            <a:r>
              <a:rPr lang="pt-BR" altLang="zh-CN" b="0" i="0" dirty="0">
                <a:solidFill>
                  <a:srgbClr val="1D1C1D"/>
                </a:solidFill>
                <a:effectLst/>
                <a:latin typeface="NotoSansSC"/>
              </a:rPr>
              <a:t>34s; NUMA6 min runtime 115s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b="1" dirty="0"/>
              <a:t>Challenge:</a:t>
            </a:r>
          </a:p>
          <a:p>
            <a:pPr lvl="1"/>
            <a:r>
              <a:rPr lang="en-US" altLang="zh-CN" dirty="0"/>
              <a:t>Task based runtime may be worst than direct OpenMP in Aten (Engineering Problem)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3. </a:t>
            </a:r>
            <a:r>
              <a:rPr lang="en-US" altLang="zh-CN" b="1" dirty="0"/>
              <a:t>Rest of Workflow (If continue) :</a:t>
            </a:r>
          </a:p>
          <a:p>
            <a:pPr lvl="1"/>
            <a:r>
              <a:rPr lang="en-US" altLang="zh-CN" dirty="0"/>
              <a:t>Change </a:t>
            </a:r>
            <a:r>
              <a:rPr lang="en-US" altLang="zh-CN" dirty="0" err="1"/>
              <a:t>Pytorch</a:t>
            </a:r>
            <a:r>
              <a:rPr lang="en-US" altLang="zh-CN" dirty="0"/>
              <a:t> into Task-based / Change Intel Extension </a:t>
            </a:r>
            <a:r>
              <a:rPr lang="en-US" altLang="zh-CN" dirty="0" err="1"/>
              <a:t>Pytorch</a:t>
            </a:r>
            <a:r>
              <a:rPr lang="en-US" altLang="zh-CN" dirty="0"/>
              <a:t> into Task-based</a:t>
            </a:r>
          </a:p>
          <a:p>
            <a:pPr lvl="1"/>
            <a:r>
              <a:rPr lang="en-US" altLang="zh-CN" dirty="0"/>
              <a:t>Change GCC into X-Queue-GCC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461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989E8-3C06-BAE0-2B69-C7B2548A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4081A-6D31-7C52-9107-A15F97DD7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8368" cy="4351338"/>
          </a:xfrm>
        </p:spPr>
        <p:txBody>
          <a:bodyPr/>
          <a:lstStyle/>
          <a:p>
            <a:r>
              <a:rPr lang="en-US" altLang="zh-CN" dirty="0"/>
              <a:t>If a </a:t>
            </a:r>
            <a:r>
              <a:rPr lang="en-US" altLang="zh-CN" dirty="0" err="1"/>
              <a:t>matmul</a:t>
            </a:r>
            <a:r>
              <a:rPr lang="en-US" altLang="zh-CN" dirty="0"/>
              <a:t> takes 3ms for 4 threads, it’s hard to take 0.3ms for 40 threads</a:t>
            </a:r>
          </a:p>
          <a:p>
            <a:r>
              <a:rPr lang="en-US" altLang="zh-CN" dirty="0"/>
              <a:t>We can boost LLM inference from 4 token/s -&gt; 8 token/s, but we may never reach 40 token/s.</a:t>
            </a:r>
          </a:p>
          <a:p>
            <a:r>
              <a:rPr lang="en-US" altLang="zh-CN" dirty="0"/>
              <a:t>An idea that make inference better may be: a bigger model like 70B</a:t>
            </a:r>
          </a:p>
          <a:p>
            <a:r>
              <a:rPr lang="en-US" altLang="zh-CN" b="1" dirty="0"/>
              <a:t>But if we can’t meet the requirement, LLM on CPU may be wrong.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89471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B3220-1892-7936-2687-B97D1B877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412"/>
            <a:ext cx="10515600" cy="946659"/>
          </a:xfrm>
        </p:spPr>
        <p:txBody>
          <a:bodyPr/>
          <a:lstStyle/>
          <a:p>
            <a:pPr algn="ctr"/>
            <a:r>
              <a:rPr lang="en-US" altLang="zh-CN" dirty="0"/>
              <a:t>Next steps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243975-181B-395B-204B-2CEC0A0762FB}"/>
              </a:ext>
            </a:extLst>
          </p:cNvPr>
          <p:cNvSpPr/>
          <p:nvPr/>
        </p:nvSpPr>
        <p:spPr>
          <a:xfrm>
            <a:off x="983473" y="1555073"/>
            <a:ext cx="4391526" cy="2817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Memory issue from NUMA -&gt; X-Queue load balance may work</a:t>
            </a:r>
            <a:endParaRPr lang="zh-CN" altLang="en-US" sz="32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4BFFBD-FFD6-A597-337C-60CED5F7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08" y="4829597"/>
            <a:ext cx="5284991" cy="94665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39CBC06-8062-79C0-E72B-D9F886C0DA6F}"/>
              </a:ext>
            </a:extLst>
          </p:cNvPr>
          <p:cNvSpPr/>
          <p:nvPr/>
        </p:nvSpPr>
        <p:spPr>
          <a:xfrm>
            <a:off x="6857798" y="1555073"/>
            <a:ext cx="4391526" cy="2817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CPU-GPU computing</a:t>
            </a: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CPU for </a:t>
            </a:r>
            <a:r>
              <a:rPr lang="en-US" altLang="zh-CN" sz="3200" b="1" dirty="0" err="1">
                <a:solidFill>
                  <a:srgbClr val="FF0000"/>
                </a:solidFill>
              </a:rPr>
              <a:t>sth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GPU for Compute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AC4EC8-934D-E9A8-0A74-E178E24EA371}"/>
              </a:ext>
            </a:extLst>
          </p:cNvPr>
          <p:cNvSpPr txBox="1"/>
          <p:nvPr/>
        </p:nvSpPr>
        <p:spPr>
          <a:xfrm>
            <a:off x="6651959" y="6308209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Pie: Pooling CPU Memory for LLM Inference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2DA094-9A50-C23D-4E1F-34ED49F5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412" y="4539499"/>
            <a:ext cx="4766388" cy="17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54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90A38-16EE-7FFD-0865-B5BD0E45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EOF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FC51EB-6B0F-E744-18FD-2EA6A7774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15D54F-06F8-DEFE-5D27-DC77B157A2EA}"/>
              </a:ext>
            </a:extLst>
          </p:cNvPr>
          <p:cNvSpPr txBox="1"/>
          <p:nvPr/>
        </p:nvSpPr>
        <p:spPr>
          <a:xfrm>
            <a:off x="3150769" y="6308209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Iteration: 0, Time: 323.911800 sec</a:t>
            </a:r>
          </a:p>
        </p:txBody>
      </p:sp>
    </p:spTree>
    <p:extLst>
      <p:ext uri="{BB962C8B-B14F-4D97-AF65-F5344CB8AC3E}">
        <p14:creationId xmlns:p14="http://schemas.microsoft.com/office/powerpoint/2010/main" val="1486384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2100B-FAFC-791A-1204-C244D6A0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23"/>
            <a:ext cx="10515600" cy="940301"/>
          </a:xfrm>
        </p:spPr>
        <p:txBody>
          <a:bodyPr/>
          <a:lstStyle/>
          <a:p>
            <a:r>
              <a:rPr lang="en-US" altLang="zh-CN" b="1" dirty="0"/>
              <a:t>LLM gets </a:t>
            </a:r>
            <a:r>
              <a:rPr lang="en-US" altLang="zh-CN" b="1" dirty="0">
                <a:solidFill>
                  <a:srgbClr val="FF0000"/>
                </a:solidFill>
              </a:rPr>
              <a:t>bad speedup </a:t>
            </a:r>
            <a:r>
              <a:rPr lang="en-US" altLang="zh-CN" b="1" dirty="0"/>
              <a:t>with GNU OpenMP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FA085C-6B0D-AE81-00CE-7CA63F51280E}"/>
              </a:ext>
            </a:extLst>
          </p:cNvPr>
          <p:cNvSpPr txBox="1"/>
          <p:nvPr/>
        </p:nvSpPr>
        <p:spPr>
          <a:xfrm>
            <a:off x="9162047" y="1858879"/>
            <a:ext cx="2440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Llama-3.1-8B</a:t>
            </a:r>
          </a:p>
          <a:p>
            <a:r>
              <a:rPr lang="en-US" altLang="zh-CN" sz="2400" b="1" dirty="0"/>
              <a:t>256 token</a:t>
            </a:r>
          </a:p>
          <a:p>
            <a:r>
              <a:rPr lang="en-US" altLang="zh-CN" sz="2400" b="1" dirty="0"/>
              <a:t>GNU OpenMP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9D0AE8-6485-77A3-99BF-5610A2E2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047" y="3898230"/>
            <a:ext cx="2755232" cy="24258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540BF72-777C-9583-CC33-FFFDF214E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48" y="1042924"/>
            <a:ext cx="8375801" cy="554039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0770D07-822A-DCB1-C826-30CE9DC58084}"/>
              </a:ext>
            </a:extLst>
          </p:cNvPr>
          <p:cNvSpPr txBox="1"/>
          <p:nvPr/>
        </p:nvSpPr>
        <p:spPr>
          <a:xfrm>
            <a:off x="1852863" y="6589331"/>
            <a:ext cx="9889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Run Baseline Analysis </a:t>
            </a:r>
            <a:r>
              <a:rPr lang="zh-CN" altLang="en-US" sz="1400" dirty="0"/>
              <a:t>https://www.notion.so/Pytorch-OpenMP-1c25ab55420e80449eb4f7d4619fb85e?pvs=4</a:t>
            </a:r>
          </a:p>
        </p:txBody>
      </p:sp>
    </p:spTree>
    <p:extLst>
      <p:ext uri="{BB962C8B-B14F-4D97-AF65-F5344CB8AC3E}">
        <p14:creationId xmlns:p14="http://schemas.microsoft.com/office/powerpoint/2010/main" val="304550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8F15E1-725C-8415-F9EA-0798B885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52" y="1847251"/>
            <a:ext cx="5233498" cy="3473592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B8A7C27-19A0-A237-BDAE-C082443A8044}"/>
              </a:ext>
            </a:extLst>
          </p:cNvPr>
          <p:cNvSpPr txBox="1">
            <a:spLocks/>
          </p:cNvSpPr>
          <p:nvPr/>
        </p:nvSpPr>
        <p:spPr>
          <a:xfrm>
            <a:off x="455195" y="173679"/>
            <a:ext cx="11281610" cy="94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Intel Extension helps better, but still </a:t>
            </a:r>
            <a:r>
              <a:rPr lang="en-US" altLang="zh-CN" b="1" dirty="0">
                <a:solidFill>
                  <a:srgbClr val="FF0000"/>
                </a:solidFill>
              </a:rPr>
              <a:t>doesn’t scale up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9725C204-6CE2-BFEB-3072-640BDD406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6145" y="3694379"/>
            <a:ext cx="2870659" cy="255385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2B41D4-A245-89D0-D8FC-B6E056508A2C}"/>
              </a:ext>
            </a:extLst>
          </p:cNvPr>
          <p:cNvSpPr txBox="1"/>
          <p:nvPr/>
        </p:nvSpPr>
        <p:spPr>
          <a:xfrm>
            <a:off x="455195" y="6314989"/>
            <a:ext cx="1173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Intel Extension has 24+ parameters, hard to find the same with Llama baseline. But we can see the trend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3A11B3-A79E-75BD-0FE2-29B14C2497E1}"/>
              </a:ext>
            </a:extLst>
          </p:cNvPr>
          <p:cNvSpPr txBox="1"/>
          <p:nvPr/>
        </p:nvSpPr>
        <p:spPr>
          <a:xfrm>
            <a:off x="9174078" y="1963293"/>
            <a:ext cx="2440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Llama-3.1-8B</a:t>
            </a:r>
          </a:p>
          <a:p>
            <a:r>
              <a:rPr lang="en-US" altLang="zh-CN" sz="2400" b="1" dirty="0"/>
              <a:t>256 token</a:t>
            </a:r>
          </a:p>
          <a:p>
            <a:r>
              <a:rPr lang="en-US" altLang="zh-CN" sz="2400" b="1" dirty="0"/>
              <a:t>GNU OpenMP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E9195A-9878-D996-032B-890912F3F539}"/>
              </a:ext>
            </a:extLst>
          </p:cNvPr>
          <p:cNvSpPr txBox="1"/>
          <p:nvPr/>
        </p:nvSpPr>
        <p:spPr>
          <a:xfrm>
            <a:off x="1648326" y="6597190"/>
            <a:ext cx="9889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Intel Extension Analysis </a:t>
            </a:r>
            <a:r>
              <a:rPr lang="en-US" altLang="zh-CN" sz="1400" dirty="0"/>
              <a:t>https://www.notion.so/Intel-Extension-1c45ab55420e8092b205f245e3a00ccf?pvs=4</a:t>
            </a:r>
            <a:endParaRPr lang="zh-CN" altLang="en-US" sz="1400" dirty="0"/>
          </a:p>
        </p:txBody>
      </p:sp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17D735B9-F67C-AD09-00A1-251A8BC21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5" y="1035473"/>
            <a:ext cx="8012095" cy="5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EA3ADD-AB43-6A11-6C18-D05AF597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Why?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0B6536-6552-4E6F-EAB4-EFB14C6A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still have space to boost LLM inference. From about 10X to 15X-20X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22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7256F3-4745-5C05-BBF2-918A6915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bottlenecks for </a:t>
            </a:r>
            <a:r>
              <a:rPr lang="en-US" altLang="zh-CN" b="1" dirty="0"/>
              <a:t>8-NUMA</a:t>
            </a:r>
            <a:br>
              <a:rPr lang="en-US" altLang="zh-CN" b="1" dirty="0"/>
            </a:br>
            <a:r>
              <a:rPr lang="en-US" altLang="zh-CN" b="1" dirty="0"/>
              <a:t>LLM Inference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EB323D6-A3A4-615D-111C-68805F2C8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b="1" dirty="0">
                <a:solidFill>
                  <a:srgbClr val="FF0000"/>
                </a:solidFill>
              </a:rPr>
              <a:t>Unfused operators</a:t>
            </a:r>
            <a:r>
              <a:rPr lang="en-US" altLang="zh-CN" dirty="0"/>
              <a:t>, limited parallelism  </a:t>
            </a:r>
          </a:p>
          <a:p>
            <a:r>
              <a:rPr lang="en-US" altLang="zh-CN" dirty="0"/>
              <a:t>2. </a:t>
            </a:r>
            <a:r>
              <a:rPr lang="en-US" altLang="zh-CN" b="1" dirty="0">
                <a:solidFill>
                  <a:srgbClr val="FF0000"/>
                </a:solidFill>
              </a:rPr>
              <a:t>NUMA cross-node access </a:t>
            </a:r>
            <a:r>
              <a:rPr lang="en-US" altLang="zh-CN" dirty="0"/>
              <a:t>bottleneck  </a:t>
            </a:r>
          </a:p>
          <a:p>
            <a:r>
              <a:rPr lang="en-US" altLang="zh-CN" dirty="0"/>
              <a:t>3. </a:t>
            </a:r>
            <a:r>
              <a:rPr lang="en-US" altLang="zh-CN" b="1" dirty="0">
                <a:solidFill>
                  <a:srgbClr val="FF0000"/>
                </a:solidFill>
              </a:rPr>
              <a:t>Small matrix multiplications </a:t>
            </a:r>
            <a:r>
              <a:rPr lang="en-US" altLang="zh-CN" dirty="0"/>
              <a:t>hinder multi-core parallelism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14EB14-D91D-31C5-4BC2-28A64266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134" y="365126"/>
            <a:ext cx="1947278" cy="171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E513E7-40E9-E335-FC53-CF2F836F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82" y="4234103"/>
            <a:ext cx="2328112" cy="476803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节缩放定位 9">
                <a:extLst>
                  <a:ext uri="{FF2B5EF4-FFF2-40B4-BE49-F238E27FC236}">
                    <a16:creationId xmlns:a16="http://schemas.microsoft.com/office/drawing/2014/main" id="{1BDADBA6-06EE-4CD8-8660-063EEF05C7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1841081"/>
                  </p:ext>
                </p:extLst>
              </p:nvPr>
            </p:nvGraphicFramePr>
            <p:xfrm>
              <a:off x="754238" y="477837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3D9B73A-98CD-4E89-9C3B-2F33E117EFD2}">
                    <psez:zmPr id="{084067AF-F2BA-40AA-BA16-1B3AF9484EA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节缩放定位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BDADBA6-06EE-4CD8-8660-063EEF05C7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238" y="477837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节缩放定位 11">
                <a:extLst>
                  <a:ext uri="{FF2B5EF4-FFF2-40B4-BE49-F238E27FC236}">
                    <a16:creationId xmlns:a16="http://schemas.microsoft.com/office/drawing/2014/main" id="{129B83B8-4EC4-91A2-F0EB-7C4F1BD7DB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653434"/>
                  </p:ext>
                </p:extLst>
              </p:nvPr>
            </p:nvGraphicFramePr>
            <p:xfrm>
              <a:off x="4784957" y="482536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E3D6F58-6F94-43F7-B7F3-F3B4CE87C6ED}">
                    <psez:zmPr id="{E842BCA3-EF15-4A72-BD06-10C787DAA986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节缩放定位 1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29B83B8-4EC4-91A2-F0EB-7C4F1BD7DB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84957" y="48253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节缩放定位 13">
                <a:extLst>
                  <a:ext uri="{FF2B5EF4-FFF2-40B4-BE49-F238E27FC236}">
                    <a16:creationId xmlns:a16="http://schemas.microsoft.com/office/drawing/2014/main" id="{9A1D0678-7D62-AADA-AEC3-10CADB1554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545940"/>
                  </p:ext>
                </p:extLst>
              </p:nvPr>
            </p:nvGraphicFramePr>
            <p:xfrm>
              <a:off x="8727258" y="488592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15DB375-6690-4E6E-B1CA-7134F7AB352F}">
                    <psez:zmPr id="{53E038FD-CDC1-463F-BECE-0AED2C8E219A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节缩放定位 1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A1D0678-7D62-AADA-AEC3-10CADB1554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27258" y="488592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491ABC2E-9972-6DD7-20A3-95530F1909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05660" y="365124"/>
            <a:ext cx="2113625" cy="16514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502ADF0-54DC-F873-9854-52688EA92B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4545" y="4227337"/>
            <a:ext cx="2477320" cy="4835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C437002-3676-D943-2A42-1B37E99A00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2597" y="4239228"/>
            <a:ext cx="2477321" cy="51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0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5D5DC-9F55-3013-A4E4-2963A50CF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EB92F-641F-CE8D-56E7-299FA69B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4" y="285482"/>
            <a:ext cx="10515600" cy="746209"/>
          </a:xfrm>
        </p:spPr>
        <p:txBody>
          <a:bodyPr/>
          <a:lstStyle/>
          <a:p>
            <a:r>
              <a:rPr lang="en-US" altLang="zh-CN" dirty="0"/>
              <a:t>LLM’s computation are from </a:t>
            </a:r>
            <a:r>
              <a:rPr lang="en-US" altLang="zh-CN" b="1" dirty="0">
                <a:solidFill>
                  <a:srgbClr val="FF0000"/>
                </a:solidFill>
              </a:rPr>
              <a:t>various Kernel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B6C950-9A66-462A-3699-140A9669ED31}"/>
              </a:ext>
            </a:extLst>
          </p:cNvPr>
          <p:cNvSpPr txBox="1"/>
          <p:nvPr/>
        </p:nvSpPr>
        <p:spPr>
          <a:xfrm>
            <a:off x="4325855" y="6001668"/>
            <a:ext cx="7867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0000"/>
                </a:solidFill>
                <a:latin typeface="等线" panose="02110004020202020204"/>
                <a:ea typeface="等线" panose="02010600030101010101" pitchFamily="2" charset="-122"/>
              </a:rPr>
              <a:t>Source code analysis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https://www.haibinlaiblog.top/index.php/llm-on-cpu/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A7CCF5-623B-6D12-33D8-D58E6B09D5F4}"/>
              </a:ext>
            </a:extLst>
          </p:cNvPr>
          <p:cNvSpPr txBox="1"/>
          <p:nvPr/>
        </p:nvSpPr>
        <p:spPr>
          <a:xfrm>
            <a:off x="4325854" y="6277398"/>
            <a:ext cx="7810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Computation time estimation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https://www.haibinlaiblog.top/index.php/llm-parameter-estimation/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AD7023-4A0B-7106-11C4-D6C111CF7143}"/>
              </a:ext>
            </a:extLst>
          </p:cNvPr>
          <p:cNvSpPr txBox="1"/>
          <p:nvPr/>
        </p:nvSpPr>
        <p:spPr>
          <a:xfrm>
            <a:off x="7665628" y="1494625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Recall on 1st week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010A67-30B7-8E93-C001-0AFB99B3356A}"/>
              </a:ext>
            </a:extLst>
          </p:cNvPr>
          <p:cNvSpPr txBox="1"/>
          <p:nvPr/>
        </p:nvSpPr>
        <p:spPr>
          <a:xfrm>
            <a:off x="9372109" y="980923"/>
            <a:ext cx="2631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More than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Matmul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!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E02E4867-5FB6-45DA-2160-B66A21A55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1090741"/>
            <a:ext cx="3489158" cy="5572778"/>
          </a:xfrm>
          <a:prstGeom prst="rect">
            <a:avLst/>
          </a:prstGeom>
        </p:spPr>
      </p:pic>
      <p:pic>
        <p:nvPicPr>
          <p:cNvPr id="5" name="图片 4" descr="日程表&#10;&#10;AI 生成的内容可能不正确。">
            <a:extLst>
              <a:ext uri="{FF2B5EF4-FFF2-40B4-BE49-F238E27FC236}">
                <a16:creationId xmlns:a16="http://schemas.microsoft.com/office/drawing/2014/main" id="{31DCBEFF-F5A1-D4BD-855D-65A703C12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54" y="1927373"/>
            <a:ext cx="7509371" cy="38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5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F3CAEF1-5BDF-E353-5781-4F22700F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1"/>
          <a:stretch/>
        </p:blipFill>
        <p:spPr>
          <a:xfrm>
            <a:off x="5615990" y="2802983"/>
            <a:ext cx="6792070" cy="25714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96B7938-FE49-1B33-694E-4DD4E15B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33" y="288280"/>
            <a:ext cx="11945967" cy="74620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Main cost are from </a:t>
            </a:r>
            <a:r>
              <a:rPr lang="en-US" altLang="zh-CN" b="1" dirty="0">
                <a:solidFill>
                  <a:srgbClr val="FF0000"/>
                </a:solidFill>
              </a:rPr>
              <a:t>various Kernel in Transformer block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CD8E12-25E8-7CCE-0762-6E57DBDE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16" y="1279679"/>
            <a:ext cx="5636106" cy="476994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B5D94B4-803B-9569-5E71-DB1E9CFD1958}"/>
              </a:ext>
            </a:extLst>
          </p:cNvPr>
          <p:cNvSpPr txBox="1"/>
          <p:nvPr/>
        </p:nvSpPr>
        <p:spPr>
          <a:xfrm>
            <a:off x="8092750" y="2332653"/>
            <a:ext cx="281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Recall on 1st week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1E445B-882A-B16C-AC16-B8BAB8F248E0}"/>
              </a:ext>
            </a:extLst>
          </p:cNvPr>
          <p:cNvSpPr txBox="1"/>
          <p:nvPr/>
        </p:nvSpPr>
        <p:spPr>
          <a:xfrm>
            <a:off x="9311951" y="1166283"/>
            <a:ext cx="2631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More than </a:t>
            </a:r>
            <a:r>
              <a:rPr lang="en-US" altLang="zh-CN" sz="2000" b="1" dirty="0" err="1">
                <a:solidFill>
                  <a:srgbClr val="FF0000"/>
                </a:solidFill>
              </a:rPr>
              <a:t>Matmul</a:t>
            </a:r>
            <a:r>
              <a:rPr lang="en-US" altLang="zh-CN" sz="2000" b="1" dirty="0">
                <a:solidFill>
                  <a:srgbClr val="FF0000"/>
                </a:solidFill>
              </a:rPr>
              <a:t>!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3F9BB38-2BDA-DAF4-970B-E2B4DBC60337}"/>
              </a:ext>
            </a:extLst>
          </p:cNvPr>
          <p:cNvSpPr txBox="1"/>
          <p:nvPr/>
        </p:nvSpPr>
        <p:spPr>
          <a:xfrm>
            <a:off x="4325855" y="6001668"/>
            <a:ext cx="7867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0000"/>
                </a:solidFill>
                <a:latin typeface="等线" panose="02110004020202020204"/>
                <a:ea typeface="等线" panose="02010600030101010101" pitchFamily="2" charset="-122"/>
              </a:rPr>
              <a:t>Source code analysis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https://www.haibinlaiblog.top/index.php/llm-on-cpu/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25B8BC-AB98-8218-EFD0-0EC8188388DA}"/>
              </a:ext>
            </a:extLst>
          </p:cNvPr>
          <p:cNvSpPr txBox="1"/>
          <p:nvPr/>
        </p:nvSpPr>
        <p:spPr>
          <a:xfrm>
            <a:off x="4325854" y="6277398"/>
            <a:ext cx="7810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Computation time estimation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https://www.haibinlaiblog.top/index.php/llm-parameter-estimation/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B73DE31-94BB-8351-D09F-F25C00B56D2A}"/>
              </a:ext>
            </a:extLst>
          </p:cNvPr>
          <p:cNvSpPr txBox="1"/>
          <p:nvPr/>
        </p:nvSpPr>
        <p:spPr>
          <a:xfrm>
            <a:off x="141371" y="6277398"/>
            <a:ext cx="3937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Llama Analysis </a:t>
            </a:r>
            <a:r>
              <a:rPr lang="zh-CN" altLang="en-US" sz="1200" dirty="0"/>
              <a:t>https://www.notion.so/Pytorch-OpenMP-1c25ab55420e80449eb4f7d4619fb85e?pvs=4</a:t>
            </a:r>
          </a:p>
        </p:txBody>
      </p:sp>
    </p:spTree>
    <p:extLst>
      <p:ext uri="{BB962C8B-B14F-4D97-AF65-F5344CB8AC3E}">
        <p14:creationId xmlns:p14="http://schemas.microsoft.com/office/powerpoint/2010/main" val="22149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69C8B-C65A-B6AC-50CF-C9C75978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84" y="310984"/>
            <a:ext cx="10515600" cy="928270"/>
          </a:xfrm>
        </p:spPr>
        <p:txBody>
          <a:bodyPr/>
          <a:lstStyle/>
          <a:p>
            <a:r>
              <a:rPr lang="en-US" altLang="zh-CN" b="1" dirty="0"/>
              <a:t>OpenMP is waiting</a:t>
            </a:r>
            <a:endParaRPr lang="zh-CN" altLang="en-US" b="1" dirty="0"/>
          </a:p>
        </p:txBody>
      </p:sp>
      <p:pic>
        <p:nvPicPr>
          <p:cNvPr id="11" name="内容占位符 10" descr="表格&#10;&#10;AI 生成的内容可能不正确。">
            <a:extLst>
              <a:ext uri="{FF2B5EF4-FFF2-40B4-BE49-F238E27FC236}">
                <a16:creationId xmlns:a16="http://schemas.microsoft.com/office/drawing/2014/main" id="{198FAB88-A2FA-C5EB-A3D9-8CDA05AB1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220" y="1458851"/>
            <a:ext cx="7070779" cy="487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1B0769-FB5B-A3FD-FCCD-EA774FEE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590" y="4217069"/>
            <a:ext cx="2811316" cy="21965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9F89A56-4016-5193-1888-FF9CCAC26D1E}"/>
              </a:ext>
            </a:extLst>
          </p:cNvPr>
          <p:cNvSpPr txBox="1"/>
          <p:nvPr/>
        </p:nvSpPr>
        <p:spPr>
          <a:xfrm>
            <a:off x="9468852" y="1969308"/>
            <a:ext cx="2440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Llama-3.2-1B</a:t>
            </a:r>
          </a:p>
          <a:p>
            <a:r>
              <a:rPr lang="en-US" altLang="zh-CN" sz="2400" b="1" dirty="0"/>
              <a:t>128 token</a:t>
            </a:r>
          </a:p>
          <a:p>
            <a:r>
              <a:rPr lang="en-US" altLang="zh-CN" sz="2400" b="1" dirty="0"/>
              <a:t>24 Threads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Recompile GCC</a:t>
            </a:r>
          </a:p>
          <a:p>
            <a:r>
              <a:rPr lang="en-US" altLang="zh-CN" sz="2400" b="1" dirty="0"/>
              <a:t>GNU OpenMP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05D406-0A72-B50A-4FFA-998DD0C49113}"/>
              </a:ext>
            </a:extLst>
          </p:cNvPr>
          <p:cNvSpPr/>
          <p:nvPr/>
        </p:nvSpPr>
        <p:spPr>
          <a:xfrm>
            <a:off x="1215190" y="5035216"/>
            <a:ext cx="5636795" cy="186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2ED9A22-AC3C-12E7-D0BF-70A725486132}"/>
              </a:ext>
            </a:extLst>
          </p:cNvPr>
          <p:cNvSpPr/>
          <p:nvPr/>
        </p:nvSpPr>
        <p:spPr>
          <a:xfrm>
            <a:off x="1391654" y="2208798"/>
            <a:ext cx="3222457" cy="438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A04D74-91A2-0243-B006-36EC89D8ECBE}"/>
              </a:ext>
            </a:extLst>
          </p:cNvPr>
          <p:cNvSpPr txBox="1"/>
          <p:nvPr/>
        </p:nvSpPr>
        <p:spPr>
          <a:xfrm>
            <a:off x="717884" y="6468611"/>
            <a:ext cx="81507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Recompile GCC </a:t>
            </a:r>
            <a:r>
              <a:rPr lang="zh-CN" altLang="en-US" sz="1200" dirty="0"/>
              <a:t>https://www.notion.so/Pytorch-Compile-1d15ab55420e808db5d5d1126e859bf6?pvs=4</a:t>
            </a:r>
          </a:p>
        </p:txBody>
      </p:sp>
    </p:spTree>
    <p:extLst>
      <p:ext uri="{BB962C8B-B14F-4D97-AF65-F5344CB8AC3E}">
        <p14:creationId xmlns:p14="http://schemas.microsoft.com/office/powerpoint/2010/main" val="1480654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933</Words>
  <Application>Microsoft Office PowerPoint</Application>
  <PresentationFormat>宽屏</PresentationFormat>
  <Paragraphs>102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NotoSansSC</vt:lpstr>
      <vt:lpstr>等线</vt:lpstr>
      <vt:lpstr>等线 Light</vt:lpstr>
      <vt:lpstr>Arial</vt:lpstr>
      <vt:lpstr>Office 主题​​</vt:lpstr>
      <vt:lpstr>Summary on Pytorch OpenMP</vt:lpstr>
      <vt:lpstr>Problem statement</vt:lpstr>
      <vt:lpstr>LLM gets bad speedup with GNU OpenMP</vt:lpstr>
      <vt:lpstr>PowerPoint 演示文稿</vt:lpstr>
      <vt:lpstr>Why?</vt:lpstr>
      <vt:lpstr>3 bottlenecks for 8-NUMA LLM Inference</vt:lpstr>
      <vt:lpstr>LLM’s computation are from various Kernel</vt:lpstr>
      <vt:lpstr>Main cost are from various Kernel in Transformer block</vt:lpstr>
      <vt:lpstr>OpenMP is waiting</vt:lpstr>
      <vt:lpstr>PowerPoint 演示文稿</vt:lpstr>
      <vt:lpstr>OpenMP is waiting for new job!</vt:lpstr>
      <vt:lpstr>Conclusion</vt:lpstr>
      <vt:lpstr>All data are read from 1 Package</vt:lpstr>
      <vt:lpstr>PowerPoint 演示文稿</vt:lpstr>
      <vt:lpstr>Conclusion</vt:lpstr>
      <vt:lpstr>Recall</vt:lpstr>
      <vt:lpstr>Some Imbalance problem</vt:lpstr>
      <vt:lpstr>PowerPoint 演示文稿</vt:lpstr>
      <vt:lpstr>Conclusion</vt:lpstr>
      <vt:lpstr>Summary</vt:lpstr>
      <vt:lpstr>Summary of what we have done</vt:lpstr>
      <vt:lpstr>3 bottlenecks for 8-NUMA</vt:lpstr>
      <vt:lpstr>For memory optimization</vt:lpstr>
      <vt:lpstr>But</vt:lpstr>
      <vt:lpstr>Next steps</vt:lpstr>
      <vt:lpstr>EOF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海斌 赖</dc:creator>
  <cp:lastModifiedBy>海斌 赖</cp:lastModifiedBy>
  <cp:revision>78</cp:revision>
  <dcterms:created xsi:type="dcterms:W3CDTF">2025-05-05T13:45:26Z</dcterms:created>
  <dcterms:modified xsi:type="dcterms:W3CDTF">2025-05-13T19:40:58Z</dcterms:modified>
</cp:coreProperties>
</file>